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sldIdLst>
    <p:sldId id="1243" r:id="rId2"/>
    <p:sldId id="1274" r:id="rId3"/>
    <p:sldId id="1276" r:id="rId4"/>
    <p:sldId id="1275" r:id="rId5"/>
    <p:sldId id="1277" r:id="rId6"/>
    <p:sldId id="1282" r:id="rId7"/>
    <p:sldId id="1289" r:id="rId8"/>
    <p:sldId id="1286" r:id="rId9"/>
    <p:sldId id="1287" r:id="rId10"/>
    <p:sldId id="1284" r:id="rId11"/>
    <p:sldId id="1285" r:id="rId12"/>
    <p:sldId id="1292" r:id="rId13"/>
    <p:sldId id="1293" r:id="rId14"/>
    <p:sldId id="1294" r:id="rId15"/>
    <p:sldId id="1296" r:id="rId16"/>
    <p:sldId id="1295" r:id="rId17"/>
    <p:sldId id="1297" r:id="rId18"/>
    <p:sldId id="1298" r:id="rId19"/>
    <p:sldId id="1299" r:id="rId20"/>
    <p:sldId id="1300" r:id="rId21"/>
    <p:sldId id="1278" r:id="rId22"/>
    <p:sldId id="1279" r:id="rId23"/>
    <p:sldId id="1302" r:id="rId24"/>
    <p:sldId id="1301" r:id="rId25"/>
    <p:sldId id="1244" r:id="rId26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8000"/>
    <a:srgbClr val="006633"/>
    <a:srgbClr val="1F497D"/>
    <a:srgbClr val="CC0099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03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 smtClean="0">
                <a:latin typeface="Arial" pitchFamily="34" charset="0"/>
              </a:rPr>
              <a:t>All materials copyright UMBC and Dr. Katherine Gibson unless otherwise noted</a:t>
            </a:r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CMSC 426</a:t>
            </a:r>
            <a:br>
              <a:rPr lang="en-US" dirty="0" smtClean="0"/>
            </a:br>
            <a:r>
              <a:rPr lang="en-US" dirty="0" smtClean="0"/>
              <a:t>Principles of Computer Security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Standards, Requirements, and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Security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Economy of mechanism</a:t>
            </a:r>
          </a:p>
          <a:p>
            <a:r>
              <a:rPr lang="en-US" sz="2800" dirty="0" smtClean="0"/>
              <a:t>Fail-safe defaults</a:t>
            </a:r>
          </a:p>
          <a:p>
            <a:r>
              <a:rPr lang="en-US" sz="2800" dirty="0" smtClean="0"/>
              <a:t>Complete mediation</a:t>
            </a:r>
          </a:p>
          <a:p>
            <a:r>
              <a:rPr lang="en-US" sz="2800" dirty="0" smtClean="0"/>
              <a:t>Open design</a:t>
            </a:r>
          </a:p>
          <a:p>
            <a:r>
              <a:rPr lang="en-US" sz="2800" dirty="0" smtClean="0"/>
              <a:t>Separation of privilege</a:t>
            </a:r>
          </a:p>
          <a:p>
            <a:r>
              <a:rPr lang="en-US" sz="2800" dirty="0" smtClean="0"/>
              <a:t>Least privilege</a:t>
            </a:r>
          </a:p>
          <a:p>
            <a:r>
              <a:rPr lang="en-US" sz="2800" dirty="0" smtClean="0"/>
              <a:t>Psychological acceptability</a:t>
            </a:r>
          </a:p>
          <a:p>
            <a:r>
              <a:rPr lang="en-US" sz="2800" dirty="0" smtClean="0"/>
              <a:t>Modularity</a:t>
            </a:r>
          </a:p>
          <a:p>
            <a:r>
              <a:rPr lang="en-US" sz="2800" dirty="0" smtClean="0"/>
              <a:t>Layering</a:t>
            </a:r>
          </a:p>
          <a:p>
            <a:endParaRPr lang="en-US" sz="2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7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of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of security measures is as simple and small as possible</a:t>
            </a:r>
          </a:p>
          <a:p>
            <a:endParaRPr lang="en-US" dirty="0"/>
          </a:p>
          <a:p>
            <a:r>
              <a:rPr lang="en-US" dirty="0" smtClean="0"/>
              <a:t>Easier to test</a:t>
            </a:r>
          </a:p>
          <a:p>
            <a:r>
              <a:rPr lang="en-US" dirty="0" smtClean="0"/>
              <a:t>Easier to verify</a:t>
            </a:r>
          </a:p>
          <a:p>
            <a:r>
              <a:rPr lang="en-US" dirty="0" smtClean="0"/>
              <a:t>Less opportunities for weaknesses and exploits</a:t>
            </a:r>
          </a:p>
          <a:p>
            <a:r>
              <a:rPr lang="en-US" dirty="0" smtClean="0"/>
              <a:t>Simplifies configuration and management</a:t>
            </a:r>
          </a:p>
          <a:p>
            <a:endParaRPr lang="en-US" dirty="0"/>
          </a:p>
          <a:p>
            <a:r>
              <a:rPr lang="en-US" dirty="0" smtClean="0"/>
              <a:t>KISS</a:t>
            </a:r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Fail-safe 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situation is a </a:t>
            </a:r>
            <a:r>
              <a:rPr lang="en-US" u="sng" dirty="0" smtClean="0"/>
              <a:t>lack</a:t>
            </a:r>
            <a:r>
              <a:rPr lang="en-US" dirty="0"/>
              <a:t> </a:t>
            </a:r>
            <a:r>
              <a:rPr lang="en-US" dirty="0" smtClean="0"/>
              <a:t>of access</a:t>
            </a:r>
          </a:p>
          <a:p>
            <a:endParaRPr lang="en-US" dirty="0"/>
          </a:p>
          <a:p>
            <a:r>
              <a:rPr lang="en-US" dirty="0" smtClean="0"/>
              <a:t>Security identifies when access is permitted</a:t>
            </a:r>
          </a:p>
          <a:p>
            <a:endParaRPr lang="en-US" dirty="0"/>
          </a:p>
          <a:p>
            <a:r>
              <a:rPr lang="en-US" dirty="0" smtClean="0"/>
              <a:t>Why is this an important distinction?</a:t>
            </a:r>
          </a:p>
          <a:p>
            <a:pPr lvl="1"/>
            <a:r>
              <a:rPr lang="en-US" dirty="0" smtClean="0"/>
              <a:t>In the case of error, access is not available to authorized users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access is checked against the mechanism</a:t>
            </a:r>
          </a:p>
          <a:p>
            <a:r>
              <a:rPr lang="en-US" dirty="0" smtClean="0"/>
              <a:t>Nothing is cached, nothing is assumed</a:t>
            </a:r>
          </a:p>
          <a:p>
            <a:pPr lvl="2"/>
            <a:endParaRPr lang="en-US" dirty="0"/>
          </a:p>
          <a:p>
            <a:r>
              <a:rPr lang="en-US" dirty="0" smtClean="0"/>
              <a:t>Requires considering how updates to access rights are propagated and stored throughout the system</a:t>
            </a:r>
          </a:p>
          <a:p>
            <a:pPr lvl="2"/>
            <a:endParaRPr lang="en-US" dirty="0"/>
          </a:p>
          <a:p>
            <a:r>
              <a:rPr lang="en-US" dirty="0" smtClean="0"/>
              <a:t>Hardly ever done completely</a:t>
            </a:r>
          </a:p>
          <a:p>
            <a:pPr lvl="1"/>
            <a:r>
              <a:rPr lang="en-US" dirty="0" smtClean="0"/>
              <a:t>Once a user has opened a file, they’re assumed to have access for near-future writes and reads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0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 of “security by obscurity”</a:t>
            </a:r>
          </a:p>
          <a:p>
            <a:r>
              <a:rPr lang="en-US" dirty="0" smtClean="0"/>
              <a:t>Design of a security mechanism should be open</a:t>
            </a:r>
          </a:p>
          <a:p>
            <a:endParaRPr lang="en-US" dirty="0"/>
          </a:p>
          <a:p>
            <a:r>
              <a:rPr lang="en-US" dirty="0" smtClean="0"/>
              <a:t>Passwords are secret, but how they’re entered and used is not</a:t>
            </a:r>
          </a:p>
          <a:p>
            <a:r>
              <a:rPr lang="en-US" dirty="0" smtClean="0"/>
              <a:t>Encryption keys are secret, but encryption algorithms are not</a:t>
            </a:r>
          </a:p>
          <a:p>
            <a:endParaRPr lang="en-US" dirty="0"/>
          </a:p>
          <a:p>
            <a:r>
              <a:rPr lang="en-US" dirty="0" smtClean="0"/>
              <a:t>Allows experts (and everyone else) to examine them for flaws</a:t>
            </a:r>
          </a:p>
          <a:p>
            <a:r>
              <a:rPr lang="en-US" dirty="0" smtClean="0"/>
              <a:t>Leads to higher confidence when using them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82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privilege attributes are required for access</a:t>
            </a:r>
          </a:p>
          <a:p>
            <a:endParaRPr lang="en-US" dirty="0"/>
          </a:p>
          <a:p>
            <a:r>
              <a:rPr lang="en-US" dirty="0" smtClean="0"/>
              <a:t>Commonly used in two different ways:</a:t>
            </a:r>
          </a:p>
          <a:p>
            <a:pPr lvl="1"/>
            <a:r>
              <a:rPr lang="en-US" dirty="0" smtClean="0"/>
              <a:t>Multi-factor authentication (password and ID card/biometrics/etc.)</a:t>
            </a:r>
          </a:p>
          <a:p>
            <a:pPr lvl="1"/>
            <a:r>
              <a:rPr lang="en-US" dirty="0" smtClean="0"/>
              <a:t>Program divided into parts, each with specific privileges to perform specific tasks</a:t>
            </a:r>
          </a:p>
          <a:p>
            <a:pPr lvl="1"/>
            <a:endParaRPr lang="en-US" dirty="0"/>
          </a:p>
          <a:p>
            <a:r>
              <a:rPr lang="en-US" dirty="0" smtClean="0"/>
              <a:t>Prevents attacks from causing widespread damage</a:t>
            </a:r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3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and users operate with the lowest set of permissions necessary to perform a task</a:t>
            </a:r>
          </a:p>
          <a:p>
            <a:endParaRPr lang="en-US" dirty="0"/>
          </a:p>
          <a:p>
            <a:r>
              <a:rPr lang="en-US" dirty="0" smtClean="0"/>
              <a:t>For example</a:t>
            </a:r>
            <a:r>
              <a:rPr lang="en-US" dirty="0"/>
              <a:t>:</a:t>
            </a:r>
            <a:r>
              <a:rPr lang="en-US" dirty="0" smtClean="0"/>
              <a:t> reading, writing, and executing are separate permissions in many role-based access control systems</a:t>
            </a:r>
          </a:p>
          <a:p>
            <a:r>
              <a:rPr lang="en-US" dirty="0" smtClean="0"/>
              <a:t>“Run as administrator” is not default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5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Acceptability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Security mechanisms should:</a:t>
            </a:r>
          </a:p>
          <a:p>
            <a:pPr lvl="1"/>
            <a:r>
              <a:rPr lang="en-US" sz="2800" u="sng" dirty="0" smtClean="0"/>
              <a:t>NOT</a:t>
            </a:r>
            <a:r>
              <a:rPr lang="en-US" sz="2800" dirty="0" smtClean="0"/>
              <a:t> interfere with users</a:t>
            </a:r>
          </a:p>
          <a:p>
            <a:pPr lvl="1"/>
            <a:r>
              <a:rPr lang="en-US" sz="2800" dirty="0" smtClean="0"/>
              <a:t>Meet the needs of authorizers</a:t>
            </a:r>
          </a:p>
          <a:p>
            <a:pPr lvl="1"/>
            <a:r>
              <a:rPr lang="en-US" sz="2800" dirty="0" smtClean="0"/>
              <a:t>“Make sense”</a:t>
            </a:r>
          </a:p>
          <a:p>
            <a:endParaRPr lang="en-US" sz="2800" dirty="0" smtClean="0"/>
          </a:p>
          <a:p>
            <a:r>
              <a:rPr lang="en-US" sz="2800" dirty="0" smtClean="0"/>
              <a:t>Mechanisms should be transparent and minimally obstructive</a:t>
            </a:r>
          </a:p>
          <a:p>
            <a:endParaRPr lang="en-US" sz="2800" dirty="0"/>
          </a:p>
          <a:p>
            <a:pPr lvl="1"/>
            <a:endParaRPr lang="en-US" sz="24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6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353800" cy="4830763"/>
          </a:xfrm>
        </p:spPr>
        <p:txBody>
          <a:bodyPr/>
          <a:lstStyle/>
          <a:p>
            <a:r>
              <a:rPr lang="en-US" sz="2800" dirty="0" smtClean="0"/>
              <a:t>Security functions are developed separately from other modules</a:t>
            </a:r>
          </a:p>
          <a:p>
            <a:r>
              <a:rPr lang="en-US" sz="2800" dirty="0" smtClean="0"/>
              <a:t>Security functions can be “plugged in” to other applications</a:t>
            </a:r>
          </a:p>
          <a:p>
            <a:pPr lvl="1"/>
            <a:r>
              <a:rPr lang="en-US" sz="2800" dirty="0" smtClean="0"/>
              <a:t>Including replacing one security function with another in future</a:t>
            </a:r>
          </a:p>
          <a:p>
            <a:endParaRPr lang="en-US" sz="2800" dirty="0"/>
          </a:p>
          <a:p>
            <a:r>
              <a:rPr lang="en-US" sz="2800" dirty="0" smtClean="0"/>
              <a:t>No need to have hundreds of people individually re-invent the wheel</a:t>
            </a:r>
          </a:p>
          <a:p>
            <a:pPr lvl="1"/>
            <a:r>
              <a:rPr lang="en-US" sz="2800" dirty="0" smtClean="0"/>
              <a:t>Especially when the “wheel” is complex and finely-tuned</a:t>
            </a:r>
          </a:p>
          <a:p>
            <a:pPr lvl="1"/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6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Information and Syllabus</a:t>
            </a:r>
          </a:p>
          <a:p>
            <a:pPr lvl="1"/>
            <a:r>
              <a:rPr lang="en-US" dirty="0" smtClean="0"/>
              <a:t>Grading Scheme</a:t>
            </a:r>
          </a:p>
          <a:p>
            <a:pPr lvl="1"/>
            <a:r>
              <a:rPr lang="en-US" dirty="0" smtClean="0"/>
              <a:t>Academic Integrity</a:t>
            </a:r>
          </a:p>
          <a:p>
            <a:endParaRPr lang="en-US" dirty="0"/>
          </a:p>
          <a:p>
            <a:r>
              <a:rPr lang="en-US" dirty="0" smtClean="0"/>
              <a:t>Security Objectives</a:t>
            </a:r>
          </a:p>
          <a:p>
            <a:pPr lvl="1"/>
            <a:r>
              <a:rPr lang="en-US" dirty="0" smtClean="0"/>
              <a:t>CIA Triad</a:t>
            </a:r>
          </a:p>
          <a:p>
            <a:r>
              <a:rPr lang="en-US" dirty="0" smtClean="0"/>
              <a:t>Avenues of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Use multiple, overlapping approaches to ensure security</a:t>
            </a:r>
          </a:p>
          <a:p>
            <a:endParaRPr lang="en-US" sz="2800" dirty="0"/>
          </a:p>
          <a:p>
            <a:r>
              <a:rPr lang="en-US" sz="2800" dirty="0" smtClean="0"/>
              <a:t>If one layer is breached or circumvented, another can pick up the slack</a:t>
            </a:r>
          </a:p>
          <a:p>
            <a:endParaRPr lang="en-US" sz="2800" dirty="0"/>
          </a:p>
          <a:p>
            <a:r>
              <a:rPr lang="en-US" sz="2800" dirty="0" smtClean="0"/>
              <a:t>Multiple layers means requiring multiple means of attack to gain access to protected information and systems</a:t>
            </a:r>
          </a:p>
          <a:p>
            <a:endParaRPr lang="en-US" sz="2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5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is only as good as the people/systems using it</a:t>
            </a:r>
          </a:p>
          <a:p>
            <a:r>
              <a:rPr lang="en-US" sz="2800" dirty="0" smtClean="0"/>
              <a:t>If the system is too inconvenient, then it won’t be used properly</a:t>
            </a:r>
          </a:p>
          <a:p>
            <a:pPr lvl="1"/>
            <a:r>
              <a:rPr lang="en-US" sz="2400" dirty="0" smtClean="0"/>
              <a:t>Examples?</a:t>
            </a:r>
          </a:p>
          <a:p>
            <a:pPr lvl="1"/>
            <a:r>
              <a:rPr lang="en-US" sz="2400" dirty="0" smtClean="0"/>
              <a:t>Passwords must change monthly </a:t>
            </a:r>
            <a:r>
              <a:rPr lang="en-US" sz="2400" dirty="0" smtClean="0">
                <a:sym typeface="Wingdings" panose="05000000000000000000" pitchFamily="2" charset="2"/>
              </a:rPr>
              <a:t> “pass1” “pass2” “pass3” “Pass3”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System requires key to unlock  make copy, leave in keyhole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Users must have expensive ID card  let multiple people use same one</a:t>
            </a: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These considerations must be balanced when making decisions</a:t>
            </a:r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0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of use VS. security</a:t>
            </a:r>
          </a:p>
          <a:p>
            <a:pPr lvl="1"/>
            <a:r>
              <a:rPr lang="en-US" dirty="0" smtClean="0"/>
              <a:t>Passwords must be remembered/typed in</a:t>
            </a:r>
          </a:p>
          <a:p>
            <a:pPr lvl="1"/>
            <a:r>
              <a:rPr lang="en-US" dirty="0" smtClean="0"/>
              <a:t>Firewalls might reduce transmission capacity or slow response 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Cost of security VS. cost of failure and recovery</a:t>
            </a:r>
          </a:p>
          <a:p>
            <a:pPr lvl="1"/>
            <a:r>
              <a:rPr lang="en-US" dirty="0" smtClean="0"/>
              <a:t>Monetary cost of implementing and maintaining security</a:t>
            </a:r>
          </a:p>
          <a:p>
            <a:pPr lvl="1"/>
            <a:r>
              <a:rPr lang="en-US" dirty="0" smtClean="0"/>
              <a:t>Monetary cost of needing to recover (data or public face)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Computer Security (Stallings &amp; Brown)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Security Tidbit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277600" cy="4830763"/>
          </a:xfrm>
        </p:spPr>
        <p:txBody>
          <a:bodyPr/>
          <a:lstStyle/>
          <a:p>
            <a:r>
              <a:rPr lang="en-US" dirty="0" smtClean="0"/>
              <a:t>June 1903, a demonstration of Morse code transmitted wirelessly was done at London’s Royal Institution</a:t>
            </a:r>
          </a:p>
          <a:p>
            <a:r>
              <a:rPr lang="en-US" dirty="0" smtClean="0"/>
              <a:t>Message was to be sent from Cornwall (300 miles away)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Guglielmo</a:t>
            </a:r>
            <a:r>
              <a:rPr lang="en-US" dirty="0" smtClean="0"/>
              <a:t> Marconi, who invented technique, to Ambrose Fleming, running a receiving apparatus in the theater</a:t>
            </a:r>
          </a:p>
          <a:p>
            <a:pPr lvl="1"/>
            <a:r>
              <a:rPr lang="en-US" dirty="0" smtClean="0"/>
              <a:t>Before it could begin, messages </a:t>
            </a:r>
            <a:r>
              <a:rPr lang="en-US" dirty="0"/>
              <a:t>of “Rats” and “There was a young fellow of Italy, who diddled the public quite </a:t>
            </a:r>
            <a:r>
              <a:rPr lang="en-US" dirty="0" smtClean="0"/>
              <a:t>prettily” were received</a:t>
            </a:r>
          </a:p>
          <a:p>
            <a:pPr lvl="2"/>
            <a:r>
              <a:rPr lang="en-US" sz="2400" dirty="0" smtClean="0"/>
              <a:t>This message was sent by Nevil Maskelyne, who was frustrated by Marconi’s wide patents on the technology</a:t>
            </a:r>
          </a:p>
          <a:p>
            <a:pPr lvl="2"/>
            <a:r>
              <a:rPr lang="en-US" sz="2400" dirty="0" smtClean="0"/>
              <a:t>Fleming called the attack “scientific hooliganism”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</a:t>
            </a:r>
            <a:r>
              <a:rPr lang="en-US" altLang="en-US" dirty="0" smtClean="0">
                <a:latin typeface="Arial" pitchFamily="34" charset="0"/>
              </a:rPr>
              <a:t>www.newscientist.com/article/mg21228440-700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36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today!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Standards</a:t>
            </a:r>
          </a:p>
          <a:p>
            <a:pPr lvl="1"/>
            <a:r>
              <a:rPr lang="en-US" dirty="0" smtClean="0"/>
              <a:t>Standards Bodies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Security Principles</a:t>
            </a:r>
          </a:p>
          <a:p>
            <a:endParaRPr lang="en-US" dirty="0"/>
          </a:p>
          <a:p>
            <a:r>
              <a:rPr lang="en-US" dirty="0" smtClean="0"/>
              <a:t>Security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3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one, single security standard</a:t>
            </a:r>
          </a:p>
          <a:p>
            <a:pPr lvl="1"/>
            <a:r>
              <a:rPr lang="en-US" sz="2800" dirty="0" smtClean="0"/>
              <a:t>Also no one, single standards board/creator</a:t>
            </a:r>
          </a:p>
          <a:p>
            <a:pPr lvl="1"/>
            <a:endParaRPr lang="en-US" dirty="0"/>
          </a:p>
          <a:p>
            <a:r>
              <a:rPr lang="en-US" dirty="0" smtClean="0"/>
              <a:t>The more well-known standards boards (for security) include</a:t>
            </a:r>
          </a:p>
          <a:p>
            <a:pPr lvl="1"/>
            <a:r>
              <a:rPr lang="en-US" dirty="0"/>
              <a:t>ISO (International Organization for Standards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IETF (Internet Engineering Task Force)</a:t>
            </a:r>
            <a:endParaRPr lang="en-US" dirty="0"/>
          </a:p>
          <a:p>
            <a:pPr lvl="1"/>
            <a:r>
              <a:rPr lang="en-US" dirty="0"/>
              <a:t>NIST (National Institute of Standards and </a:t>
            </a:r>
            <a:r>
              <a:rPr lang="en-US" dirty="0" smtClean="0"/>
              <a:t>Technology)</a:t>
            </a:r>
          </a:p>
        </p:txBody>
      </p:sp>
    </p:spTree>
    <p:extLst>
      <p:ext uri="{BB962C8B-B14F-4D97-AF65-F5344CB8AC3E}">
        <p14:creationId xmlns:p14="http://schemas.microsoft.com/office/powerpoint/2010/main" val="362440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</a:p>
          <a:p>
            <a:r>
              <a:rPr lang="en-US" dirty="0"/>
              <a:t>C</a:t>
            </a:r>
            <a:r>
              <a:rPr lang="en-US" dirty="0" smtClean="0"/>
              <a:t>ompliant equipment and software</a:t>
            </a:r>
          </a:p>
          <a:p>
            <a:r>
              <a:rPr lang="en-US" dirty="0" smtClean="0"/>
              <a:t>Assures market share for vendors of technology</a:t>
            </a:r>
          </a:p>
          <a:p>
            <a:endParaRPr lang="en-US" dirty="0" smtClean="0"/>
          </a:p>
          <a:p>
            <a:r>
              <a:rPr lang="en-US" dirty="0" smtClean="0"/>
              <a:t>Good security is…</a:t>
            </a:r>
          </a:p>
          <a:p>
            <a:pPr lvl="1"/>
            <a:r>
              <a:rPr lang="en-US" sz="2800" dirty="0" smtClean="0"/>
              <a:t>Difficult</a:t>
            </a:r>
          </a:p>
          <a:p>
            <a:pPr lvl="1"/>
            <a:r>
              <a:rPr lang="en-US" sz="2800" dirty="0" smtClean="0"/>
              <a:t>Tricky</a:t>
            </a:r>
          </a:p>
          <a:p>
            <a:pPr lvl="1"/>
            <a:r>
              <a:rPr lang="en-US" sz="2800" dirty="0" smtClean="0"/>
              <a:t>Sophisticated</a:t>
            </a:r>
          </a:p>
          <a:p>
            <a:pPr lvl="1"/>
            <a:r>
              <a:rPr lang="en-US" sz="2800" dirty="0" smtClean="0"/>
              <a:t>Not for newbs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977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506200" cy="1017587"/>
          </a:xfrm>
        </p:spPr>
        <p:txBody>
          <a:bodyPr/>
          <a:lstStyle/>
          <a:p>
            <a:r>
              <a:rPr lang="en-US" sz="4400" dirty="0"/>
              <a:t>ISO (International Organization for Standards)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Worldwide organization of national standards bodies</a:t>
            </a:r>
          </a:p>
          <a:p>
            <a:pPr lvl="1"/>
            <a:r>
              <a:rPr lang="en-US" dirty="0" smtClean="0"/>
              <a:t>“ISO” isn’t an acronym – it’s Greek for “equal”</a:t>
            </a:r>
          </a:p>
          <a:p>
            <a:endParaRPr lang="en-US" dirty="0"/>
          </a:p>
          <a:p>
            <a:r>
              <a:rPr lang="en-US" dirty="0" smtClean="0"/>
              <a:t>ISO has committees and standards on </a:t>
            </a:r>
            <a:r>
              <a:rPr lang="en-US" u="sng" dirty="0" smtClean="0"/>
              <a:t>many</a:t>
            </a:r>
            <a:r>
              <a:rPr lang="en-US" dirty="0" smtClean="0"/>
              <a:t> different topics</a:t>
            </a:r>
          </a:p>
          <a:p>
            <a:pPr lvl="1"/>
            <a:r>
              <a:rPr lang="en-US" dirty="0" smtClean="0"/>
              <a:t>27000-series: information technology (security techniques)</a:t>
            </a:r>
          </a:p>
          <a:p>
            <a:pPr lvl="1"/>
            <a:r>
              <a:rPr lang="en-US" dirty="0" smtClean="0"/>
              <a:t>676: spices, 2074: plywood, 3029: photography, 6009: hypo needles</a:t>
            </a:r>
          </a:p>
          <a:p>
            <a:endParaRPr lang="en-US" dirty="0" smtClean="0"/>
          </a:p>
          <a:p>
            <a:r>
              <a:rPr lang="en-US" dirty="0" smtClean="0"/>
              <a:t>Access to most of these standards is behind a pay wall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8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(Internet Engineering Task Force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“The Internet Society” along with the IAB and IESG (Architecture Board and Engineering Steering Group)</a:t>
            </a:r>
          </a:p>
          <a:p>
            <a:endParaRPr lang="en-US" dirty="0"/>
          </a:p>
          <a:p>
            <a:r>
              <a:rPr lang="en-US" dirty="0" smtClean="0"/>
              <a:t>Global professional membership organization</a:t>
            </a:r>
          </a:p>
          <a:p>
            <a:r>
              <a:rPr lang="en-US" dirty="0" smtClean="0"/>
              <a:t>Charters working groups to 	develop (voluntary) standards</a:t>
            </a:r>
          </a:p>
          <a:p>
            <a:pPr lvl="1"/>
            <a:r>
              <a:rPr lang="en-US" dirty="0" smtClean="0"/>
              <a:t>Drafts of standards are called RFCs (Requests for Comment)</a:t>
            </a:r>
          </a:p>
          <a:p>
            <a:r>
              <a:rPr lang="en-US" dirty="0" smtClean="0"/>
              <a:t>IETF drafts RFCs, which the IESG can approve into standards</a:t>
            </a:r>
          </a:p>
          <a:p>
            <a:r>
              <a:rPr lang="en-US" dirty="0" smtClean="0"/>
              <a:t>IETF is split into working groups that focus on specific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6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NIST (National Institute of Standards and Technology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82400" cy="4830763"/>
          </a:xfrm>
        </p:spPr>
        <p:txBody>
          <a:bodyPr/>
          <a:lstStyle/>
          <a:p>
            <a:r>
              <a:rPr lang="en-US" dirty="0" smtClean="0"/>
              <a:t>Part of the US Commerce Department</a:t>
            </a:r>
          </a:p>
          <a:p>
            <a:pPr lvl="1"/>
            <a:r>
              <a:rPr lang="en-US" dirty="0" smtClean="0"/>
              <a:t>Applies to US government departments and agencies</a:t>
            </a:r>
          </a:p>
          <a:p>
            <a:pPr lvl="1"/>
            <a:r>
              <a:rPr lang="en-US" dirty="0" smtClean="0"/>
              <a:t>Many standards are still used widely in international industry</a:t>
            </a:r>
          </a:p>
          <a:p>
            <a:pPr lvl="1"/>
            <a:endParaRPr lang="en-US" dirty="0"/>
          </a:p>
          <a:p>
            <a:r>
              <a:rPr lang="en-US" dirty="0" smtClean="0"/>
              <a:t>Standards </a:t>
            </a:r>
            <a:r>
              <a:rPr lang="en-US" dirty="0"/>
              <a:t>are </a:t>
            </a:r>
            <a:r>
              <a:rPr lang="en-US" dirty="0" smtClean="0"/>
              <a:t>FIPS </a:t>
            </a:r>
            <a:r>
              <a:rPr lang="en-US" dirty="0"/>
              <a:t>(Federal Information Processing </a:t>
            </a:r>
            <a:r>
              <a:rPr lang="en-US" dirty="0" smtClean="0"/>
              <a:t>Standards) and SP (Special Publications), and include things like</a:t>
            </a:r>
          </a:p>
          <a:p>
            <a:pPr lvl="1"/>
            <a:r>
              <a:rPr lang="en-US" dirty="0" smtClean="0"/>
              <a:t>FIPS 197: Advanced Encryption Standard</a:t>
            </a:r>
          </a:p>
          <a:p>
            <a:pPr lvl="1"/>
            <a:r>
              <a:rPr lang="en-US" dirty="0" smtClean="0"/>
              <a:t>SP 800-78-4</a:t>
            </a:r>
            <a:r>
              <a:rPr lang="en-US" dirty="0"/>
              <a:t>: Cryptographic Algorithms and Key Sizes for Personal Identity </a:t>
            </a:r>
            <a:r>
              <a:rPr lang="en-US" dirty="0" smtClean="0"/>
              <a:t>Verification</a:t>
            </a:r>
          </a:p>
          <a:p>
            <a:pPr lvl="1"/>
            <a:r>
              <a:rPr lang="en-US" dirty="0"/>
              <a:t>SP 800-9C: Recommendation for Random Bit Generator </a:t>
            </a:r>
            <a:r>
              <a:rPr lang="en-US" dirty="0" smtClean="0"/>
              <a:t>Constructions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8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35619</TotalTime>
  <Words>1058</Words>
  <Application>Microsoft Office PowerPoint</Application>
  <PresentationFormat>Widescreen</PresentationFormat>
  <Paragraphs>187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MS PGothic</vt:lpstr>
      <vt:lpstr>MS PGothic</vt:lpstr>
      <vt:lpstr>Arial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Security Standard</vt:lpstr>
      <vt:lpstr>Importance of Standards</vt:lpstr>
      <vt:lpstr>ISO (International Organization for Standards)</vt:lpstr>
      <vt:lpstr>IETF (Internet Engineering Task Force)</vt:lpstr>
      <vt:lpstr>NIST (National Institute of Standards and Technology)</vt:lpstr>
      <vt:lpstr>Security Principles</vt:lpstr>
      <vt:lpstr>Fundamental Security Design Principles</vt:lpstr>
      <vt:lpstr>Economy of Mechanism</vt:lpstr>
      <vt:lpstr>Fail-safe Defaults</vt:lpstr>
      <vt:lpstr>Complete Mediation</vt:lpstr>
      <vt:lpstr>Open Design</vt:lpstr>
      <vt:lpstr>Separation of Privilege</vt:lpstr>
      <vt:lpstr>Least Privilege</vt:lpstr>
      <vt:lpstr>Psychological Acceptability</vt:lpstr>
      <vt:lpstr>Modularity</vt:lpstr>
      <vt:lpstr>Layering</vt:lpstr>
      <vt:lpstr>Security Strategy</vt:lpstr>
      <vt:lpstr>Security Strategy</vt:lpstr>
      <vt:lpstr>Security Tradeoffs</vt:lpstr>
      <vt:lpstr>Daily Security Tidbit</vt:lpstr>
      <vt:lpstr>Announcements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656</cp:revision>
  <cp:lastPrinted>2009-04-22T19:24:48Z</cp:lastPrinted>
  <dcterms:created xsi:type="dcterms:W3CDTF">2013-08-18T19:22:46Z</dcterms:created>
  <dcterms:modified xsi:type="dcterms:W3CDTF">2018-09-18T07:08:49Z</dcterms:modified>
</cp:coreProperties>
</file>